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72" r:id="rId3"/>
    <p:sldId id="311" r:id="rId4"/>
    <p:sldId id="281" r:id="rId5"/>
    <p:sldId id="282" r:id="rId6"/>
    <p:sldId id="283" r:id="rId7"/>
    <p:sldId id="312" r:id="rId8"/>
    <p:sldId id="295" r:id="rId9"/>
    <p:sldId id="296" r:id="rId10"/>
    <p:sldId id="297" r:id="rId11"/>
    <p:sldId id="298" r:id="rId12"/>
    <p:sldId id="299" r:id="rId13"/>
    <p:sldId id="300" r:id="rId14"/>
    <p:sldId id="301" r:id="rId15"/>
    <p:sldId id="308" r:id="rId16"/>
    <p:sldId id="309" r:id="rId17"/>
    <p:sldId id="310" r:id="rId18"/>
    <p:sldId id="302" r:id="rId19"/>
    <p:sldId id="303" r:id="rId20"/>
    <p:sldId id="304" r:id="rId21"/>
    <p:sldId id="305" r:id="rId22"/>
    <p:sldId id="30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797544-C7E7-47CF-8A27-DB970397640D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E9E80E-CE60-41B0-86EA-1940DC4089F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388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550C4-AED3-4BF3-968D-648A8092D747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37391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6C29E1-559E-4B99-AFC7-3FF7200649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2AE6952-D92D-476F-A1B7-FB1CE6F037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  <a:endParaRPr lang="en-US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F1D96774-7AD0-41DE-B0C0-D3A77222A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6166-99FB-44B3-A37D-7EEBA04837DD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D6171C97-0221-4B98-B62A-415A0E469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C390C017-7412-44EC-91E4-269962C78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42E2-5A52-4431-AD49-DF15BE09AB2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206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C24BF8-4F25-4C6A-A437-5F82130D4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/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EBA6FD5F-6681-4F4B-B471-3A6A676C80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CFC34307-A1B3-4FA6-8E8B-598BB41FB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6166-99FB-44B3-A37D-7EEBA04837DD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14A91C2E-FA2E-415B-A7D4-FCB4B9384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27F3F33D-58B6-4771-AFC9-0B264A1B4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42E2-5A52-4431-AD49-DF15BE09AB2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654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7CAE7E2-9C21-40DC-9DE6-436C0D9595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/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A4CB2539-2CC3-4393-B27B-71FF8E9ECE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0283B171-39FD-42EA-B6D9-AD9F11C00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6166-99FB-44B3-A37D-7EEBA04837DD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2A62F300-571B-4EF3-9E4E-F3D9C284D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3883F24-B168-4940-AC3E-E5927A4DD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42E2-5A52-4431-AD49-DF15BE09AB2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957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3C84FC-0DCA-4679-AF69-38D09D8DB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21F419E4-9FFF-405F-AA63-E354216A58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AE54192B-395D-4FB3-9063-9C26F9367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6166-99FB-44B3-A37D-7EEBA04837DD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1D512732-6F7B-4E21-AC36-4A46DC408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F06AEEEF-D4DE-49B5-BE9E-993937625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42E2-5A52-4431-AD49-DF15BE09AB2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885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A1C2C8-21D3-40CA-AFC3-96B0BD2BE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/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B27618A3-4290-4710-BFD8-31F440CEE2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F6991607-3C68-441C-8124-8140F7229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6166-99FB-44B3-A37D-7EEBA04837DD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5815B62B-05F4-4E53-9913-655A17C6A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F9DBB886-6ED6-46FE-B7C6-8D83E36B2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42E2-5A52-4431-AD49-DF15BE09AB2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212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043C2D-3241-4B59-AB4E-12D1ED22A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7262D5EB-4653-4261-9EA4-34FEC410E9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9C6B6EC5-88DD-4F82-A0E6-64CD4B6EFD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1D38F1AC-BECC-4C7D-95D7-BCAE027F7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6166-99FB-44B3-A37D-7EEBA04837DD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4ED8B9B5-C8CF-4341-9FE9-8F0025D9B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B89B19EA-A0EA-44BC-9567-190CBFD26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42E2-5A52-4431-AD49-DF15BE09AB2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312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B1215F-3613-44C5-917C-FC306C57C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/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33B5930F-EA77-45A1-8944-F4DEBB544F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67B2D0CF-4C1B-43B4-B88B-0B103FAF7D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3943D3F4-5815-43BF-909D-8D138CB3F6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A5282836-A53F-4BE7-B02C-400A8BF70E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674BE549-A118-4A25-B032-F942C91E6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6166-99FB-44B3-A37D-7EEBA04837DD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24785666-933B-4C3A-8646-86F49CFD2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3F761D18-FC8B-4FB7-861C-F1EB3B926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42E2-5A52-4431-AD49-DF15BE09AB2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645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146D83-96B6-4ACA-9AFF-E263CE4EA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/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9655CE12-6C08-4BF4-A53A-6D1076890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6166-99FB-44B3-A37D-7EEBA04837DD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5CC4CCA0-E625-4BD6-9D1C-953EDE90C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8E67310C-2651-4348-8580-4AFEF609A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42E2-5A52-4431-AD49-DF15BE09AB2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30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DA756A8C-F2A4-4CD5-A766-5553FD7F4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6166-99FB-44B3-A37D-7EEBA04837DD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DE708DA6-B61A-43E2-8BDC-7E3237756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01C1C0AE-EF07-4532-B25B-6E7E7044A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42E2-5A52-4431-AD49-DF15BE09AB2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785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CBE18C-743F-4CA2-9126-DC08FDCF5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0B02ADA2-9F4E-4584-B256-8C46EEEB08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6387670B-4551-4E23-9B21-E86351CBE3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6BF9DBB2-FF01-4BCE-AA91-858D38B7F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6166-99FB-44B3-A37D-7EEBA04837DD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8FB7D8F8-28DD-4696-847D-B36EC81FE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D2466582-2CA5-48D0-924F-596E4DCA5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42E2-5A52-4431-AD49-DF15BE09AB2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08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B28C95-68E8-4A93-A431-DA3F145F4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/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147694EC-942F-4027-9104-1A3FCEA64A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0740766F-4665-4D9C-8A1F-92269B4D08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8CBAB2B7-FE86-420A-991A-2C568F937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6166-99FB-44B3-A37D-7EEBA04837DD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E503BC43-CEA1-4D5F-94B7-8B96808EE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E1DCFFA1-9992-49FB-B485-B43C356D9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42E2-5A52-4431-AD49-DF15BE09AB2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799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CA329CAF-5D8B-4090-9488-97A654044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/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D7963029-B59C-4ABE-8DB2-A9415B6497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B14E08F8-3B1B-4DC8-96ED-51D660E0EE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56166-99FB-44B3-A37D-7EEBA04837DD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30E75E7-4C91-45A1-93AE-4DCB33C08B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A3558CB4-0CF3-45F0-8628-AC6C452E49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EE42E2-5A52-4431-AD49-DF15BE09AB2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796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BCFD8B-7518-4DB0-947F-F978D7EE70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Social Mobility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F643C95-6138-4652-847A-82C163C00B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Rafael Marques</a:t>
            </a:r>
          </a:p>
        </p:txBody>
      </p:sp>
    </p:spTree>
    <p:extLst>
      <p:ext uri="{BB962C8B-B14F-4D97-AF65-F5344CB8AC3E}">
        <p14:creationId xmlns:p14="http://schemas.microsoft.com/office/powerpoint/2010/main" val="39559157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91544" y="332656"/>
            <a:ext cx="8229600" cy="1143000"/>
          </a:xfrm>
        </p:spPr>
        <p:txBody>
          <a:bodyPr/>
          <a:lstStyle/>
          <a:p>
            <a:pPr algn="l"/>
            <a:r>
              <a:rPr lang="pt-PT" dirty="0">
                <a:solidFill>
                  <a:schemeClr val="tx2"/>
                </a:solidFill>
              </a:rPr>
              <a:t>1. </a:t>
            </a:r>
            <a:r>
              <a:rPr lang="pl-PL" dirty="0">
                <a:solidFill>
                  <a:schemeClr val="tx2"/>
                </a:solidFill>
              </a:rPr>
              <a:t>Two directions of social mobility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981200" y="2852937"/>
            <a:ext cx="8229600" cy="3273227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pl-PL" dirty="0" err="1"/>
              <a:t>Horizontal</a:t>
            </a:r>
            <a:r>
              <a:rPr lang="pl-PL" dirty="0"/>
              <a:t> </a:t>
            </a:r>
            <a:r>
              <a:rPr lang="pl-PL" dirty="0" err="1"/>
              <a:t>mobility</a:t>
            </a:r>
            <a:endParaRPr lang="pl-PL" dirty="0"/>
          </a:p>
          <a:p>
            <a:pPr>
              <a:spcBef>
                <a:spcPts val="2400"/>
              </a:spcBef>
            </a:pPr>
            <a:r>
              <a:rPr lang="pl-PL" dirty="0" err="1"/>
              <a:t>Vertical</a:t>
            </a:r>
            <a:r>
              <a:rPr lang="pl-PL" dirty="0"/>
              <a:t> </a:t>
            </a:r>
            <a:r>
              <a:rPr lang="pl-PL" dirty="0" err="1"/>
              <a:t>mobility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318232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70856" y="332656"/>
            <a:ext cx="8229600" cy="1143000"/>
          </a:xfrm>
        </p:spPr>
        <p:txBody>
          <a:bodyPr/>
          <a:lstStyle/>
          <a:p>
            <a:pPr algn="l"/>
            <a:r>
              <a:rPr lang="pt-PT" dirty="0">
                <a:solidFill>
                  <a:schemeClr val="tx2"/>
                </a:solidFill>
              </a:rPr>
              <a:t>1. </a:t>
            </a:r>
            <a:r>
              <a:rPr lang="pl-PL" dirty="0">
                <a:solidFill>
                  <a:schemeClr val="tx2"/>
                </a:solidFill>
              </a:rPr>
              <a:t>Horizontal mobility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981200" y="2636913"/>
            <a:ext cx="8229600" cy="3489251"/>
          </a:xfrm>
        </p:spPr>
        <p:txBody>
          <a:bodyPr/>
          <a:lstStyle/>
          <a:p>
            <a:r>
              <a:rPr lang="en-GB" dirty="0"/>
              <a:t>Movement of individuals and groups within the same social class or the same level of hierarchy</a:t>
            </a:r>
            <a:endParaRPr lang="pl-PL" dirty="0"/>
          </a:p>
          <a:p>
            <a:r>
              <a:rPr lang="pt-PT" dirty="0" err="1"/>
              <a:t>C</a:t>
            </a:r>
            <a:r>
              <a:rPr lang="pl-PL" dirty="0"/>
              <a:t>hange</a:t>
            </a:r>
            <a:r>
              <a:rPr lang="en-GB" dirty="0"/>
              <a:t> of workplace without changing </a:t>
            </a:r>
            <a:r>
              <a:rPr lang="pl-PL" dirty="0"/>
              <a:t>a</a:t>
            </a:r>
            <a:r>
              <a:rPr lang="en-GB" dirty="0"/>
              <a:t> position</a:t>
            </a:r>
            <a:r>
              <a:rPr lang="pl-PL" dirty="0"/>
              <a:t> </a:t>
            </a:r>
            <a:r>
              <a:rPr lang="pl-PL" dirty="0" err="1"/>
              <a:t>or</a:t>
            </a:r>
            <a:r>
              <a:rPr lang="pl-PL" dirty="0"/>
              <a:t> </a:t>
            </a:r>
            <a:r>
              <a:rPr lang="en-GB" dirty="0"/>
              <a:t>change of residence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974036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91544" y="404664"/>
            <a:ext cx="8229600" cy="1143000"/>
          </a:xfrm>
        </p:spPr>
        <p:txBody>
          <a:bodyPr/>
          <a:lstStyle/>
          <a:p>
            <a:pPr algn="l"/>
            <a:r>
              <a:rPr lang="pt-PT" dirty="0">
                <a:solidFill>
                  <a:schemeClr val="tx2"/>
                </a:solidFill>
              </a:rPr>
              <a:t>2. </a:t>
            </a:r>
            <a:r>
              <a:rPr lang="pl-PL" dirty="0">
                <a:solidFill>
                  <a:schemeClr val="tx2"/>
                </a:solidFill>
              </a:rPr>
              <a:t>Vertical mobility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981200" y="1844825"/>
            <a:ext cx="8229600" cy="4281339"/>
          </a:xfrm>
        </p:spPr>
        <p:txBody>
          <a:bodyPr/>
          <a:lstStyle/>
          <a:p>
            <a:r>
              <a:rPr lang="en-GB" dirty="0"/>
              <a:t>Going down (degradation) or up (social promotion) in the class structure or</a:t>
            </a:r>
            <a:r>
              <a:rPr lang="pl-PL" dirty="0"/>
              <a:t> </a:t>
            </a:r>
            <a:r>
              <a:rPr lang="en-GB" dirty="0"/>
              <a:t>in the social hierarchy</a:t>
            </a:r>
            <a:endParaRPr lang="pl-PL" dirty="0"/>
          </a:p>
          <a:p>
            <a:r>
              <a:rPr lang="en-GB" dirty="0"/>
              <a:t>Changes in the structure of society and </a:t>
            </a:r>
            <a:r>
              <a:rPr lang="pl-PL" dirty="0" err="1"/>
              <a:t>re-evaluating</a:t>
            </a:r>
            <a:r>
              <a:rPr lang="en-GB" dirty="0"/>
              <a:t> the scale of social stratification</a:t>
            </a:r>
            <a:endParaRPr lang="pl-PL" dirty="0"/>
          </a:p>
          <a:p>
            <a:r>
              <a:rPr lang="pl-PL" dirty="0" err="1"/>
              <a:t>Higher</a:t>
            </a:r>
            <a:r>
              <a:rPr lang="pl-PL" dirty="0"/>
              <a:t> </a:t>
            </a:r>
            <a:r>
              <a:rPr lang="pl-PL" dirty="0" err="1"/>
              <a:t>vertical</a:t>
            </a:r>
            <a:r>
              <a:rPr lang="pl-PL" dirty="0"/>
              <a:t> </a:t>
            </a:r>
            <a:r>
              <a:rPr lang="pl-PL" dirty="0" err="1"/>
              <a:t>mobility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an </a:t>
            </a:r>
            <a:r>
              <a:rPr lang="pl-PL" dirty="0" err="1"/>
              <a:t>indicator</a:t>
            </a:r>
            <a:r>
              <a:rPr lang="pl-PL" dirty="0"/>
              <a:t> of </a:t>
            </a:r>
            <a:r>
              <a:rPr lang="pl-PL" dirty="0" err="1"/>
              <a:t>the</a:t>
            </a:r>
            <a:r>
              <a:rPr lang="pl-PL" dirty="0"/>
              <a:t> </a:t>
            </a:r>
            <a:r>
              <a:rPr lang="pl-PL" dirty="0" err="1"/>
              <a:t>openness</a:t>
            </a:r>
            <a:r>
              <a:rPr lang="pl-PL" dirty="0"/>
              <a:t> of </a:t>
            </a:r>
            <a:r>
              <a:rPr lang="pl-PL" dirty="0" err="1"/>
              <a:t>the</a:t>
            </a:r>
            <a:r>
              <a:rPr lang="pl-PL" dirty="0"/>
              <a:t> </a:t>
            </a:r>
            <a:r>
              <a:rPr lang="pl-PL" dirty="0" err="1"/>
              <a:t>society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991139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91544" y="404664"/>
            <a:ext cx="8229600" cy="1143000"/>
          </a:xfrm>
        </p:spPr>
        <p:txBody>
          <a:bodyPr/>
          <a:lstStyle/>
          <a:p>
            <a:pPr algn="l"/>
            <a:r>
              <a:rPr lang="pt-PT" dirty="0">
                <a:solidFill>
                  <a:schemeClr val="tx2"/>
                </a:solidFill>
              </a:rPr>
              <a:t>2.1 </a:t>
            </a:r>
            <a:r>
              <a:rPr lang="pl-PL" dirty="0">
                <a:solidFill>
                  <a:schemeClr val="tx2"/>
                </a:solidFill>
              </a:rPr>
              <a:t>Intragenerational mobility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981200" y="2348881"/>
            <a:ext cx="8229600" cy="3777283"/>
          </a:xfrm>
        </p:spPr>
        <p:txBody>
          <a:bodyPr/>
          <a:lstStyle/>
          <a:p>
            <a:r>
              <a:rPr lang="en-GB" dirty="0"/>
              <a:t>Movement of individuals between levels of the hierarchy</a:t>
            </a:r>
            <a:endParaRPr lang="pl-PL" dirty="0"/>
          </a:p>
          <a:p>
            <a:r>
              <a:rPr lang="en-GB" dirty="0"/>
              <a:t>Degradation</a:t>
            </a:r>
            <a:r>
              <a:rPr lang="pl-PL" dirty="0"/>
              <a:t> </a:t>
            </a:r>
            <a:r>
              <a:rPr lang="pl-PL" dirty="0">
                <a:sym typeface="Wingdings" pitchFamily="2" charset="2"/>
              </a:rPr>
              <a:t></a:t>
            </a:r>
            <a:r>
              <a:rPr lang="pl-PL" dirty="0"/>
              <a:t> </a:t>
            </a:r>
            <a:r>
              <a:rPr lang="en-GB" dirty="0"/>
              <a:t>other individuals or groups through their own social promotion raise the level in the hierarchy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948400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91544" y="404664"/>
            <a:ext cx="8229600" cy="1143000"/>
          </a:xfrm>
        </p:spPr>
        <p:txBody>
          <a:bodyPr/>
          <a:lstStyle/>
          <a:p>
            <a:pPr algn="l"/>
            <a:r>
              <a:rPr lang="pt-PT" dirty="0">
                <a:solidFill>
                  <a:schemeClr val="tx2"/>
                </a:solidFill>
              </a:rPr>
              <a:t>2.2 </a:t>
            </a:r>
            <a:r>
              <a:rPr lang="pl-PL" dirty="0">
                <a:solidFill>
                  <a:schemeClr val="tx2"/>
                </a:solidFill>
              </a:rPr>
              <a:t>Intergenerational mobility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981200" y="2420889"/>
            <a:ext cx="8229600" cy="3705275"/>
          </a:xfrm>
        </p:spPr>
        <p:txBody>
          <a:bodyPr/>
          <a:lstStyle/>
          <a:p>
            <a:r>
              <a:rPr lang="en-GB" dirty="0"/>
              <a:t>Mobility of social categories from the position occupied by their parents</a:t>
            </a:r>
            <a:endParaRPr lang="pl-PL" dirty="0"/>
          </a:p>
          <a:p>
            <a:r>
              <a:rPr lang="pt-PT" dirty="0"/>
              <a:t>M</a:t>
            </a:r>
            <a:r>
              <a:rPr lang="en-GB" dirty="0" err="1"/>
              <a:t>easure</a:t>
            </a:r>
            <a:r>
              <a:rPr lang="pl-PL" dirty="0"/>
              <a:t> </a:t>
            </a:r>
            <a:r>
              <a:rPr lang="pl-PL" dirty="0">
                <a:sym typeface="Wingdings" pitchFamily="2" charset="2"/>
              </a:rPr>
              <a:t> </a:t>
            </a:r>
            <a:r>
              <a:rPr lang="en-GB" dirty="0"/>
              <a:t>intergenerational elasticity</a:t>
            </a:r>
            <a:endParaRPr lang="pl-PL" dirty="0"/>
          </a:p>
          <a:p>
            <a:pPr lvl="2"/>
            <a:r>
              <a:rPr lang="pt-PT" dirty="0"/>
              <a:t>T</a:t>
            </a:r>
            <a:r>
              <a:rPr lang="en-GB" dirty="0"/>
              <a:t>he higher the intergenerational elasticity, the less social mobility a society offers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730012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E6166-A716-43AB-9176-9F63207D8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F47CC77-F750-4C51-BC35-2F9F46BAA8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5"/>
            <a:ext cx="10515600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7824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1CCC0-C879-4016-A40B-727258722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b="1" dirty="0" err="1"/>
              <a:t>Intragenerational</a:t>
            </a:r>
            <a:r>
              <a:rPr lang="pt-PT" b="1" dirty="0"/>
              <a:t> </a:t>
            </a:r>
            <a:r>
              <a:rPr lang="pt-PT" b="1" dirty="0" err="1"/>
              <a:t>Mobility</a:t>
            </a:r>
            <a:endParaRPr lang="pt-PT" b="1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0765431-AFC6-4D77-A4A9-75B5B6CE4E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25625"/>
            <a:ext cx="1051559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0369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57B95-4217-44F7-8593-294ADADB5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823B1D9-3B1B-4F09-BC0C-79576F4CDC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1" y="365125"/>
            <a:ext cx="5257800" cy="61277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3420B2E-3ACA-4361-AFDD-0AEF485F4A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96981"/>
            <a:ext cx="5257800" cy="6395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0440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81200" y="34178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pt-PT" dirty="0">
                <a:solidFill>
                  <a:schemeClr val="tx2"/>
                </a:solidFill>
              </a:rPr>
              <a:t>3. </a:t>
            </a:r>
            <a:r>
              <a:rPr lang="pt-PT" dirty="0" err="1">
                <a:solidFill>
                  <a:schemeClr val="tx2"/>
                </a:solidFill>
              </a:rPr>
              <a:t>Intergenerational</a:t>
            </a:r>
            <a:r>
              <a:rPr lang="pt-PT" dirty="0">
                <a:solidFill>
                  <a:schemeClr val="tx2"/>
                </a:solidFill>
              </a:rPr>
              <a:t> </a:t>
            </a:r>
            <a:r>
              <a:rPr lang="pt-PT" dirty="0" err="1">
                <a:solidFill>
                  <a:schemeClr val="tx2"/>
                </a:solidFill>
              </a:rPr>
              <a:t>mobility</a:t>
            </a:r>
            <a:r>
              <a:rPr lang="pt-PT" dirty="0">
                <a:solidFill>
                  <a:schemeClr val="tx2"/>
                </a:solidFill>
              </a:rPr>
              <a:t> data</a:t>
            </a:r>
            <a:endParaRPr lang="pl-PL" dirty="0">
              <a:solidFill>
                <a:schemeClr val="tx2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919536" y="1772817"/>
            <a:ext cx="8229600" cy="380588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PT" dirty="0"/>
              <a:t>Open </a:t>
            </a:r>
            <a:r>
              <a:rPr lang="pt-PT" dirty="0" err="1"/>
              <a:t>society</a:t>
            </a:r>
            <a:r>
              <a:rPr lang="pt-PT" dirty="0"/>
              <a:t>     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PT" dirty="0"/>
              <a:t>        versus</a:t>
            </a:r>
          </a:p>
          <a:p>
            <a:pPr>
              <a:lnSpc>
                <a:spcPct val="150000"/>
              </a:lnSpc>
            </a:pPr>
            <a:r>
              <a:rPr lang="pt-PT" dirty="0"/>
              <a:t>Social </a:t>
            </a:r>
            <a:r>
              <a:rPr lang="pt-PT" dirty="0" err="1"/>
              <a:t>reproduction</a:t>
            </a:r>
            <a:r>
              <a:rPr lang="pt-PT" dirty="0"/>
              <a:t> </a:t>
            </a:r>
            <a:r>
              <a:rPr lang="pt-PT" dirty="0" err="1"/>
              <a:t>theory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554151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41784"/>
            <a:ext cx="8229600" cy="1143000"/>
          </a:xfrm>
        </p:spPr>
        <p:txBody>
          <a:bodyPr/>
          <a:lstStyle/>
          <a:p>
            <a:pPr algn="l"/>
            <a:r>
              <a:rPr lang="pt-PT" dirty="0">
                <a:solidFill>
                  <a:schemeClr val="tx2"/>
                </a:solidFill>
              </a:rPr>
              <a:t>3.1 Open </a:t>
            </a:r>
            <a:r>
              <a:rPr lang="pt-PT" dirty="0" err="1">
                <a:solidFill>
                  <a:schemeClr val="tx2"/>
                </a:solidFill>
              </a:rPr>
              <a:t>society</a:t>
            </a:r>
            <a:endParaRPr lang="pt-PT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Career advancement and social development are approved and expected</a:t>
            </a:r>
          </a:p>
          <a:p>
            <a:r>
              <a:rPr lang="en-GB" dirty="0"/>
              <a:t>Non-ascribed positions = positions of members of this society are not assigned at birth</a:t>
            </a:r>
            <a:endParaRPr lang="pt-PT" dirty="0"/>
          </a:p>
          <a:p>
            <a:pPr marL="0" indent="0">
              <a:buNone/>
            </a:pP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343468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205CF-CF88-4DE5-A1D8-4E097D8E7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b="1" dirty="0"/>
              <a:t>Social </a:t>
            </a:r>
            <a:r>
              <a:rPr lang="pt-PT" b="1" dirty="0" err="1"/>
              <a:t>Mobility</a:t>
            </a:r>
            <a:endParaRPr lang="pt-PT" b="1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4C29222-0C2E-4414-BCB5-E1F3DD0C22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84699"/>
            <a:ext cx="3921269" cy="2888601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F2A415C2-33DF-48B2-9645-8226C44D9A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1984699"/>
            <a:ext cx="3429778" cy="3004458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D299691F-0EFF-41DE-B905-86B407DF05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3494" y="1790700"/>
            <a:ext cx="32004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5042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PT" dirty="0">
                <a:solidFill>
                  <a:schemeClr val="tx2"/>
                </a:solidFill>
              </a:rPr>
              <a:t>3.2 Social </a:t>
            </a:r>
            <a:r>
              <a:rPr lang="pt-PT" dirty="0" err="1">
                <a:solidFill>
                  <a:schemeClr val="tx2"/>
                </a:solidFill>
              </a:rPr>
              <a:t>reproduction</a:t>
            </a:r>
            <a:r>
              <a:rPr lang="pt-PT" dirty="0">
                <a:solidFill>
                  <a:schemeClr val="tx2"/>
                </a:solidFill>
              </a:rPr>
              <a:t> </a:t>
            </a:r>
            <a:r>
              <a:rPr lang="pt-PT" dirty="0" err="1">
                <a:solidFill>
                  <a:schemeClr val="tx2"/>
                </a:solidFill>
              </a:rPr>
              <a:t>theory</a:t>
            </a:r>
            <a:endParaRPr lang="pt-PT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Social inequality is transmitted from one generation to the next</a:t>
            </a:r>
          </a:p>
          <a:p>
            <a:r>
              <a:rPr lang="en-GB" dirty="0"/>
              <a:t>Four kinds of capital:</a:t>
            </a:r>
          </a:p>
          <a:p>
            <a:pPr lvl="2">
              <a:buSzPct val="80000"/>
            </a:pPr>
            <a:r>
              <a:rPr lang="en-GB" dirty="0"/>
              <a:t>Financial capital</a:t>
            </a:r>
          </a:p>
          <a:p>
            <a:pPr lvl="2">
              <a:buSzPct val="80000"/>
            </a:pPr>
            <a:r>
              <a:rPr lang="en-GB" dirty="0"/>
              <a:t>Cultural capital</a:t>
            </a:r>
          </a:p>
          <a:p>
            <a:pPr lvl="2">
              <a:buSzPct val="80000"/>
            </a:pPr>
            <a:r>
              <a:rPr lang="en-GB" dirty="0"/>
              <a:t>Human capital </a:t>
            </a:r>
          </a:p>
          <a:p>
            <a:pPr lvl="2">
              <a:buSzPct val="80000"/>
            </a:pPr>
            <a:r>
              <a:rPr lang="en-GB" dirty="0"/>
              <a:t>Social capital</a:t>
            </a:r>
          </a:p>
          <a:p>
            <a:r>
              <a:rPr lang="en-GB" dirty="0"/>
              <a:t>Intergenerational mobility doesn´t exist</a:t>
            </a:r>
          </a:p>
          <a:p>
            <a:pPr marL="914400" lvl="2" indent="0">
              <a:buSzPct val="100000"/>
              <a:buNone/>
            </a:pP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594957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PT" dirty="0">
                <a:solidFill>
                  <a:schemeClr val="tx2"/>
                </a:solidFill>
              </a:rPr>
              <a:t>3.3 </a:t>
            </a:r>
            <a:r>
              <a:rPr lang="pt-PT" dirty="0" err="1">
                <a:solidFill>
                  <a:schemeClr val="tx2"/>
                </a:solidFill>
              </a:rPr>
              <a:t>Chosen</a:t>
            </a:r>
            <a:r>
              <a:rPr lang="pt-PT" dirty="0">
                <a:solidFill>
                  <a:schemeClr val="tx2"/>
                </a:solidFill>
              </a:rPr>
              <a:t>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United </a:t>
            </a:r>
            <a:r>
              <a:rPr lang="pt-PT" dirty="0" err="1"/>
              <a:t>Kingdom</a:t>
            </a:r>
            <a:endParaRPr lang="pt-PT" dirty="0"/>
          </a:p>
          <a:p>
            <a:r>
              <a:rPr lang="pt-PT" dirty="0" err="1"/>
              <a:t>Studies</a:t>
            </a:r>
            <a:r>
              <a:rPr lang="pt-PT" dirty="0"/>
              <a:t> </a:t>
            </a:r>
            <a:r>
              <a:rPr lang="pt-PT" dirty="0" err="1"/>
              <a:t>on</a:t>
            </a:r>
            <a:r>
              <a:rPr lang="pt-PT" dirty="0"/>
              <a:t> social </a:t>
            </a:r>
            <a:r>
              <a:rPr lang="pt-PT" dirty="0" err="1"/>
              <a:t>mobility</a:t>
            </a:r>
            <a:r>
              <a:rPr lang="pt-PT" dirty="0"/>
              <a:t> </a:t>
            </a:r>
            <a:r>
              <a:rPr lang="pt-PT" dirty="0" err="1"/>
              <a:t>made</a:t>
            </a:r>
            <a:r>
              <a:rPr lang="pt-PT" dirty="0"/>
              <a:t> </a:t>
            </a:r>
            <a:r>
              <a:rPr lang="pt-PT" dirty="0" err="1"/>
              <a:t>by</a:t>
            </a:r>
            <a:r>
              <a:rPr lang="pt-PT" dirty="0"/>
              <a:t> </a:t>
            </a:r>
            <a:r>
              <a:rPr lang="pt-PT" dirty="0" err="1"/>
              <a:t>government</a:t>
            </a:r>
            <a:endParaRPr lang="pt-PT" dirty="0"/>
          </a:p>
          <a:p>
            <a:r>
              <a:rPr lang="en-GB" dirty="0"/>
              <a:t>“you can reach the stars of career” no matter where you come from??</a:t>
            </a:r>
            <a:endParaRPr lang="pt-PT" dirty="0"/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1226628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PT" dirty="0">
                <a:solidFill>
                  <a:schemeClr val="tx2"/>
                </a:solidFill>
              </a:rPr>
              <a:t>Jobs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pt-PT" sz="2400" dirty="0"/>
              <a:t>24% </a:t>
            </a:r>
            <a:r>
              <a:rPr lang="pt-PT" sz="2400" dirty="0" err="1"/>
              <a:t>of</a:t>
            </a:r>
            <a:r>
              <a:rPr lang="pt-PT" sz="2400" dirty="0"/>
              <a:t> </a:t>
            </a:r>
            <a:r>
              <a:rPr lang="pt-PT" sz="2400" dirty="0" err="1"/>
              <a:t>vice-chancellors</a:t>
            </a:r>
            <a:endParaRPr lang="pt-PT" sz="2400" dirty="0"/>
          </a:p>
          <a:p>
            <a:pPr lvl="0"/>
            <a:r>
              <a:rPr lang="pt-PT" sz="2400" dirty="0"/>
              <a:t>32% </a:t>
            </a:r>
            <a:r>
              <a:rPr lang="pt-PT" sz="2400" dirty="0" err="1"/>
              <a:t>of</a:t>
            </a:r>
            <a:r>
              <a:rPr lang="pt-PT" sz="2400" dirty="0"/>
              <a:t> </a:t>
            </a:r>
            <a:r>
              <a:rPr lang="pt-PT" sz="2400" dirty="0" err="1"/>
              <a:t>members</a:t>
            </a:r>
            <a:r>
              <a:rPr lang="pt-PT" sz="2400" dirty="0"/>
              <a:t> </a:t>
            </a:r>
            <a:r>
              <a:rPr lang="pt-PT" sz="2400" dirty="0" err="1"/>
              <a:t>of</a:t>
            </a:r>
            <a:r>
              <a:rPr lang="pt-PT" sz="2400" dirty="0"/>
              <a:t> </a:t>
            </a:r>
            <a:r>
              <a:rPr lang="pt-PT" sz="2400" dirty="0" err="1"/>
              <a:t>Parliament</a:t>
            </a:r>
            <a:endParaRPr lang="pt-PT" sz="2400" dirty="0"/>
          </a:p>
          <a:p>
            <a:pPr lvl="0"/>
            <a:r>
              <a:rPr lang="pt-PT" sz="2400" dirty="0"/>
              <a:t>51% </a:t>
            </a:r>
            <a:r>
              <a:rPr lang="pt-PT" sz="2400" dirty="0" err="1"/>
              <a:t>of</a:t>
            </a:r>
            <a:r>
              <a:rPr lang="pt-PT" sz="2400" dirty="0"/>
              <a:t> top </a:t>
            </a:r>
            <a:r>
              <a:rPr lang="pt-PT" sz="2400" dirty="0" err="1"/>
              <a:t>medics</a:t>
            </a:r>
            <a:endParaRPr lang="pt-PT" sz="2400" dirty="0"/>
          </a:p>
          <a:p>
            <a:pPr lvl="0"/>
            <a:r>
              <a:rPr lang="pt-PT" sz="2400" dirty="0"/>
              <a:t>54% </a:t>
            </a:r>
            <a:r>
              <a:rPr lang="pt-PT" sz="2400" dirty="0" err="1"/>
              <a:t>of</a:t>
            </a:r>
            <a:r>
              <a:rPr lang="pt-PT" sz="2400" dirty="0"/>
              <a:t> London Stock Exchange </a:t>
            </a:r>
            <a:r>
              <a:rPr lang="pt-PT" sz="2400" dirty="0" err="1"/>
              <a:t>workers</a:t>
            </a:r>
            <a:endParaRPr lang="pt-PT" sz="2400" dirty="0"/>
          </a:p>
          <a:p>
            <a:pPr lvl="0"/>
            <a:r>
              <a:rPr lang="pt-PT" sz="2400" dirty="0"/>
              <a:t>54% </a:t>
            </a:r>
            <a:r>
              <a:rPr lang="pt-PT" sz="2400" dirty="0" err="1"/>
              <a:t>of</a:t>
            </a:r>
            <a:r>
              <a:rPr lang="pt-PT" sz="2400" dirty="0"/>
              <a:t> top </a:t>
            </a:r>
            <a:r>
              <a:rPr lang="pt-PT" sz="2400" dirty="0" err="1"/>
              <a:t>journalists</a:t>
            </a:r>
            <a:endParaRPr lang="pt-PT" sz="2400" dirty="0"/>
          </a:p>
          <a:p>
            <a:pPr lvl="0"/>
            <a:r>
              <a:rPr lang="pt-PT" sz="2400" dirty="0"/>
              <a:t>70% </a:t>
            </a:r>
            <a:r>
              <a:rPr lang="pt-PT" sz="2400" dirty="0" err="1"/>
              <a:t>of</a:t>
            </a:r>
            <a:r>
              <a:rPr lang="pt-PT" sz="2400" dirty="0"/>
              <a:t> </a:t>
            </a:r>
            <a:r>
              <a:rPr lang="pt-PT" sz="2400" dirty="0" err="1"/>
              <a:t>High</a:t>
            </a:r>
            <a:r>
              <a:rPr lang="pt-PT" sz="2400" dirty="0"/>
              <a:t> Court </a:t>
            </a:r>
            <a:r>
              <a:rPr lang="pt-PT" sz="2400" dirty="0" err="1"/>
              <a:t>judges</a:t>
            </a:r>
            <a:r>
              <a:rPr lang="pt-PT" sz="2400" dirty="0"/>
              <a:t> </a:t>
            </a:r>
          </a:p>
          <a:p>
            <a:pPr marL="0" indent="0">
              <a:buNone/>
            </a:pPr>
            <a:endParaRPr lang="pt-PT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pt-PT" sz="3200" dirty="0"/>
              <a:t> </a:t>
            </a:r>
            <a:r>
              <a:rPr lang="pt-PT" sz="3200" dirty="0" err="1"/>
              <a:t>went</a:t>
            </a:r>
            <a:r>
              <a:rPr lang="pt-PT" sz="3200" dirty="0"/>
              <a:t> to </a:t>
            </a:r>
            <a:r>
              <a:rPr lang="pt-PT" sz="3200" dirty="0" err="1"/>
              <a:t>private</a:t>
            </a:r>
            <a:r>
              <a:rPr lang="pt-PT" sz="3200" dirty="0"/>
              <a:t> </a:t>
            </a:r>
            <a:r>
              <a:rPr lang="pt-PT" sz="3200" dirty="0" err="1"/>
              <a:t>school</a:t>
            </a:r>
            <a:r>
              <a:rPr lang="pt-PT" sz="3200" dirty="0"/>
              <a:t>, </a:t>
            </a:r>
            <a:r>
              <a:rPr lang="pt-PT" sz="3200" dirty="0" err="1"/>
              <a:t>though</a:t>
            </a:r>
            <a:r>
              <a:rPr lang="pt-PT" sz="3200" dirty="0"/>
              <a:t> </a:t>
            </a:r>
            <a:r>
              <a:rPr lang="pt-PT" sz="3200" dirty="0" err="1"/>
              <a:t>only</a:t>
            </a:r>
            <a:r>
              <a:rPr lang="pt-PT" sz="3200" dirty="0"/>
              <a:t> 7% </a:t>
            </a:r>
            <a:r>
              <a:rPr lang="pt-PT" sz="3200" dirty="0" err="1"/>
              <a:t>of</a:t>
            </a:r>
            <a:r>
              <a:rPr lang="pt-PT" sz="3200" dirty="0"/>
              <a:t> </a:t>
            </a:r>
            <a:r>
              <a:rPr lang="pt-PT" sz="3200" dirty="0" err="1"/>
              <a:t>the</a:t>
            </a:r>
            <a:r>
              <a:rPr lang="pt-PT" sz="3200" dirty="0"/>
              <a:t> </a:t>
            </a:r>
            <a:r>
              <a:rPr lang="pt-PT" sz="3200" dirty="0" err="1"/>
              <a:t>population</a:t>
            </a:r>
            <a:r>
              <a:rPr lang="pt-PT" sz="3200" dirty="0"/>
              <a:t> do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524016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C8A841-1BF9-4C23-8124-63E991998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Social Mobility</a:t>
            </a:r>
          </a:p>
        </p:txBody>
      </p:sp>
      <p:pic>
        <p:nvPicPr>
          <p:cNvPr id="4" name="Marcador de Posição de Conteúdo 3">
            <a:extLst>
              <a:ext uri="{FF2B5EF4-FFF2-40B4-BE49-F238E27FC236}">
                <a16:creationId xmlns:a16="http://schemas.microsoft.com/office/drawing/2014/main" id="{A2500C3B-EA65-4096-902B-9C40A98EB2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34956"/>
            <a:ext cx="4351338" cy="4351338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304093B6-3F10-4274-9985-35AD4C918C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4269" y="1834955"/>
            <a:ext cx="5419531" cy="435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174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C1EEC-AC78-4810-91CF-269E5AD77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b="1" dirty="0" err="1"/>
              <a:t>Equality</a:t>
            </a:r>
            <a:r>
              <a:rPr lang="pt-PT" b="1" dirty="0"/>
              <a:t> </a:t>
            </a:r>
            <a:r>
              <a:rPr lang="pt-PT" b="1" dirty="0" err="1"/>
              <a:t>and</a:t>
            </a:r>
            <a:r>
              <a:rPr lang="pt-PT" b="1" dirty="0"/>
              <a:t> </a:t>
            </a:r>
            <a:r>
              <a:rPr lang="pt-PT" b="1" dirty="0" err="1"/>
              <a:t>Mobility</a:t>
            </a:r>
            <a:endParaRPr lang="pt-PT" b="1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518B01F-EC07-4078-AB8B-5DE0D5A241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10515600" cy="4218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850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35178-EA67-4E4B-9E03-87C1B91A2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510E4EF-05CB-4021-A271-8EDE600F7B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5"/>
            <a:ext cx="10515600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697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814DC-51A5-461A-A84B-50C83DCD8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b="1" dirty="0" err="1"/>
              <a:t>Achievement</a:t>
            </a:r>
            <a:r>
              <a:rPr lang="pt-PT" b="1" dirty="0"/>
              <a:t> </a:t>
            </a:r>
            <a:r>
              <a:rPr lang="pt-PT" b="1" dirty="0" err="1"/>
              <a:t>and</a:t>
            </a:r>
            <a:r>
              <a:rPr lang="pt-PT" b="1" dirty="0"/>
              <a:t> </a:t>
            </a:r>
            <a:r>
              <a:rPr lang="pt-PT" b="1" dirty="0" err="1"/>
              <a:t>Aspirations</a:t>
            </a:r>
            <a:endParaRPr lang="pt-PT" b="1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155837B-B95E-4E82-BF35-283600F5B4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50316"/>
            <a:ext cx="4351338" cy="43513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5242FBC-DD34-4924-93C0-3E19A6B97F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7222" y="1950317"/>
            <a:ext cx="446875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016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CEF37A-F6E0-4E97-910F-22D017F88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Structural Mobility</a:t>
            </a:r>
          </a:p>
        </p:txBody>
      </p:sp>
      <p:pic>
        <p:nvPicPr>
          <p:cNvPr id="4" name="Marcador de Posição de Conteúdo 3">
            <a:extLst>
              <a:ext uri="{FF2B5EF4-FFF2-40B4-BE49-F238E27FC236}">
                <a16:creationId xmlns:a16="http://schemas.microsoft.com/office/drawing/2014/main" id="{0C2D86F5-2FB2-4E13-B178-2AB8D7C495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847" y="1825625"/>
            <a:ext cx="3685398" cy="276176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AFD0F77E-F42C-43B8-852D-AAAA94FCFA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8402" y="1825625"/>
            <a:ext cx="3685398" cy="276176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EDD9147C-106B-44A8-8790-18BB57C2CC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3599" y="1903445"/>
            <a:ext cx="3144804" cy="2683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502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>
                <a:solidFill>
                  <a:schemeClr val="tx2"/>
                </a:solidFill>
              </a:rPr>
              <a:t>Mobility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pt-PT" dirty="0"/>
              <a:t>Horizontal </a:t>
            </a:r>
            <a:r>
              <a:rPr lang="pt-PT" dirty="0" err="1"/>
              <a:t>mobility</a:t>
            </a:r>
            <a:endParaRPr lang="pt-PT" dirty="0"/>
          </a:p>
          <a:p>
            <a:pPr marL="514350" indent="-514350">
              <a:buFont typeface="+mj-lt"/>
              <a:buAutoNum type="arabicPeriod"/>
            </a:pPr>
            <a:r>
              <a:rPr lang="pt-PT" dirty="0"/>
              <a:t>Vertical </a:t>
            </a:r>
            <a:r>
              <a:rPr lang="pt-PT" dirty="0" err="1"/>
              <a:t>mobility</a:t>
            </a:r>
            <a:endParaRPr lang="pt-PT" dirty="0"/>
          </a:p>
          <a:p>
            <a:pPr marL="0" indent="0">
              <a:buNone/>
            </a:pPr>
            <a:r>
              <a:rPr lang="pt-PT" dirty="0"/>
              <a:t>	2.1 </a:t>
            </a:r>
            <a:r>
              <a:rPr lang="pl-PL" dirty="0"/>
              <a:t>Intragenerational mobility</a:t>
            </a:r>
            <a:endParaRPr lang="pt-PT" dirty="0"/>
          </a:p>
          <a:p>
            <a:pPr marL="0" indent="0">
              <a:buNone/>
            </a:pPr>
            <a:r>
              <a:rPr lang="pt-PT" dirty="0"/>
              <a:t>	2.2 </a:t>
            </a:r>
            <a:r>
              <a:rPr lang="pl-PL" dirty="0"/>
              <a:t>Int</a:t>
            </a:r>
            <a:r>
              <a:rPr lang="pt-PT" dirty="0" err="1"/>
              <a:t>er</a:t>
            </a:r>
            <a:r>
              <a:rPr lang="pl-PL" dirty="0"/>
              <a:t>generational mobility</a:t>
            </a:r>
            <a:endParaRPr lang="pt-PT" dirty="0"/>
          </a:p>
          <a:p>
            <a:pPr marL="0" indent="0">
              <a:buNone/>
            </a:pPr>
            <a:r>
              <a:rPr lang="pt-PT" dirty="0"/>
              <a:t>3. </a:t>
            </a:r>
            <a:r>
              <a:rPr lang="pt-PT" dirty="0" err="1"/>
              <a:t>Intergenerational</a:t>
            </a:r>
            <a:r>
              <a:rPr lang="pt-PT" dirty="0"/>
              <a:t> </a:t>
            </a:r>
            <a:r>
              <a:rPr lang="pt-PT" dirty="0" err="1"/>
              <a:t>mobility</a:t>
            </a:r>
            <a:r>
              <a:rPr lang="pt-PT" dirty="0"/>
              <a:t> data</a:t>
            </a:r>
          </a:p>
          <a:p>
            <a:pPr marL="0" indent="0">
              <a:buNone/>
            </a:pPr>
            <a:r>
              <a:rPr lang="pt-PT" dirty="0"/>
              <a:t>	3.1 Open </a:t>
            </a:r>
            <a:r>
              <a:rPr lang="pt-PT" dirty="0" err="1"/>
              <a:t>society</a:t>
            </a:r>
            <a:endParaRPr lang="pt-PT" dirty="0"/>
          </a:p>
          <a:p>
            <a:pPr marL="0" indent="0">
              <a:buNone/>
            </a:pPr>
            <a:r>
              <a:rPr lang="pt-PT" dirty="0"/>
              <a:t>	3.2 Social </a:t>
            </a:r>
            <a:r>
              <a:rPr lang="pt-PT" dirty="0" err="1"/>
              <a:t>reproduction</a:t>
            </a:r>
            <a:r>
              <a:rPr lang="pt-PT" dirty="0"/>
              <a:t> </a:t>
            </a:r>
            <a:r>
              <a:rPr lang="pt-PT" dirty="0" err="1"/>
              <a:t>theory</a:t>
            </a:r>
            <a:endParaRPr lang="pt-PT" dirty="0"/>
          </a:p>
          <a:p>
            <a:pPr marL="0" indent="0">
              <a:buNone/>
            </a:pPr>
            <a:r>
              <a:rPr lang="pt-PT" dirty="0"/>
              <a:t>	3.3 </a:t>
            </a:r>
            <a:r>
              <a:rPr lang="pt-PT" dirty="0" err="1"/>
              <a:t>Chosen</a:t>
            </a:r>
            <a:r>
              <a:rPr lang="pt-PT" dirty="0"/>
              <a:t> data</a:t>
            </a:r>
          </a:p>
          <a:p>
            <a:pPr marL="0" indent="0">
              <a:buNone/>
            </a:pPr>
            <a:endParaRPr lang="pt-PT" dirty="0"/>
          </a:p>
          <a:p>
            <a:pPr marL="0" indent="0">
              <a:buNone/>
            </a:pPr>
            <a:endParaRPr lang="pt-PT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3583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91544" y="260648"/>
            <a:ext cx="8229600" cy="1143000"/>
          </a:xfrm>
        </p:spPr>
        <p:txBody>
          <a:bodyPr/>
          <a:lstStyle/>
          <a:p>
            <a:pPr algn="l"/>
            <a:r>
              <a:rPr lang="pl-PL" dirty="0">
                <a:solidFill>
                  <a:schemeClr val="tx2"/>
                </a:solidFill>
              </a:rPr>
              <a:t>Social mobility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991544" y="2332038"/>
            <a:ext cx="8229600" cy="2825155"/>
          </a:xfrm>
        </p:spPr>
        <p:txBody>
          <a:bodyPr/>
          <a:lstStyle/>
          <a:p>
            <a:r>
              <a:rPr lang="en-GB" dirty="0"/>
              <a:t>Movement of  individuals or groups in social                   structure</a:t>
            </a:r>
            <a:endParaRPr lang="pl-PL" dirty="0"/>
          </a:p>
          <a:p>
            <a:r>
              <a:rPr lang="en-GB" dirty="0"/>
              <a:t>Measures the change in education, income, </a:t>
            </a:r>
            <a:r>
              <a:rPr lang="pl-PL" dirty="0"/>
              <a:t>  </a:t>
            </a:r>
            <a:r>
              <a:rPr lang="en-GB" dirty="0"/>
              <a:t>health status and literacy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640735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374</Words>
  <Application>Microsoft Office PowerPoint</Application>
  <PresentationFormat>Ecrã Panorâmico</PresentationFormat>
  <Paragraphs>67</Paragraphs>
  <Slides>22</Slides>
  <Notes>1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Wingdings</vt:lpstr>
      <vt:lpstr>Tema do Office</vt:lpstr>
      <vt:lpstr>Social Mobility</vt:lpstr>
      <vt:lpstr>Social Mobility</vt:lpstr>
      <vt:lpstr>Social Mobility</vt:lpstr>
      <vt:lpstr>Equality and Mobility</vt:lpstr>
      <vt:lpstr>Apresentação do PowerPoint</vt:lpstr>
      <vt:lpstr>Achievement and Aspirations</vt:lpstr>
      <vt:lpstr>Structural Mobility</vt:lpstr>
      <vt:lpstr>Mobility</vt:lpstr>
      <vt:lpstr>Social mobility</vt:lpstr>
      <vt:lpstr>1. Two directions of social mobility</vt:lpstr>
      <vt:lpstr>1. Horizontal mobility</vt:lpstr>
      <vt:lpstr>2. Vertical mobility</vt:lpstr>
      <vt:lpstr>2.1 Intragenerational mobility</vt:lpstr>
      <vt:lpstr>2.2 Intergenerational mobility</vt:lpstr>
      <vt:lpstr>Apresentação do PowerPoint</vt:lpstr>
      <vt:lpstr>Intragenerational Mobility</vt:lpstr>
      <vt:lpstr>Apresentação do PowerPoint</vt:lpstr>
      <vt:lpstr>3. Intergenerational mobility data</vt:lpstr>
      <vt:lpstr>3.1 Open society</vt:lpstr>
      <vt:lpstr>3.2 Social reproduction theory</vt:lpstr>
      <vt:lpstr>3.3 Chosen data</vt:lpstr>
      <vt:lpstr>Jobs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Mobility</dc:title>
  <dc:creator>Rafael Marques</dc:creator>
  <cp:lastModifiedBy>Rafael Marques</cp:lastModifiedBy>
  <cp:revision>5</cp:revision>
  <dcterms:created xsi:type="dcterms:W3CDTF">2020-10-29T00:00:32Z</dcterms:created>
  <dcterms:modified xsi:type="dcterms:W3CDTF">2020-10-29T23:41:48Z</dcterms:modified>
</cp:coreProperties>
</file>